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2" r:id="rId5"/>
    <p:sldId id="257" r:id="rId6"/>
    <p:sldId id="266" r:id="rId7"/>
    <p:sldId id="260" r:id="rId8"/>
    <p:sldId id="261" r:id="rId9"/>
    <p:sldId id="258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A5E7-C978-4501-8C72-646B3CEE304A}" type="datetimeFigureOut">
              <a:rPr lang="sr-Latn-RS" smtClean="0"/>
              <a:t>20.4.2020.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3AC8-8486-4D94-9732-C16E32F6D4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493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A5E7-C978-4501-8C72-646B3CEE304A}" type="datetimeFigureOut">
              <a:rPr lang="sr-Latn-RS" smtClean="0"/>
              <a:t>20.4.2020.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3AC8-8486-4D94-9732-C16E32F6D4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8141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A5E7-C978-4501-8C72-646B3CEE304A}" type="datetimeFigureOut">
              <a:rPr lang="sr-Latn-RS" smtClean="0"/>
              <a:t>20.4.2020.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3AC8-8486-4D94-9732-C16E32F6D4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501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A5E7-C978-4501-8C72-646B3CEE304A}" type="datetimeFigureOut">
              <a:rPr lang="sr-Latn-RS" smtClean="0"/>
              <a:t>20.4.2020.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3AC8-8486-4D94-9732-C16E32F6D4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2084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A5E7-C978-4501-8C72-646B3CEE304A}" type="datetimeFigureOut">
              <a:rPr lang="sr-Latn-RS" smtClean="0"/>
              <a:t>20.4.2020.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3AC8-8486-4D94-9732-C16E32F6D4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2376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A5E7-C978-4501-8C72-646B3CEE304A}" type="datetimeFigureOut">
              <a:rPr lang="sr-Latn-RS" smtClean="0"/>
              <a:t>20.4.2020.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3AC8-8486-4D94-9732-C16E32F6D4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581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A5E7-C978-4501-8C72-646B3CEE304A}" type="datetimeFigureOut">
              <a:rPr lang="sr-Latn-RS" smtClean="0"/>
              <a:t>20.4.2020.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3AC8-8486-4D94-9732-C16E32F6D4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013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A5E7-C978-4501-8C72-646B3CEE304A}" type="datetimeFigureOut">
              <a:rPr lang="sr-Latn-RS" smtClean="0"/>
              <a:t>20.4.2020.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3AC8-8486-4D94-9732-C16E32F6D4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2848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A5E7-C978-4501-8C72-646B3CEE304A}" type="datetimeFigureOut">
              <a:rPr lang="sr-Latn-RS" smtClean="0"/>
              <a:t>20.4.2020.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3AC8-8486-4D94-9732-C16E32F6D4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014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A5E7-C978-4501-8C72-646B3CEE304A}" type="datetimeFigureOut">
              <a:rPr lang="sr-Latn-RS" smtClean="0"/>
              <a:t>20.4.2020.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3AC8-8486-4D94-9732-C16E32F6D4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741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A5E7-C978-4501-8C72-646B3CEE304A}" type="datetimeFigureOut">
              <a:rPr lang="sr-Latn-RS" smtClean="0"/>
              <a:t>20.4.2020.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3AC8-8486-4D94-9732-C16E32F6D4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1751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0A5E7-C978-4501-8C72-646B3CEE304A}" type="datetimeFigureOut">
              <a:rPr lang="sr-Latn-RS" smtClean="0"/>
              <a:t>20.4.2020.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F3AC8-8486-4D94-9732-C16E32F6D4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685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6" t="2338" r="1739" b="3936"/>
          <a:stretch/>
        </p:blipFill>
        <p:spPr>
          <a:xfrm>
            <a:off x="2483768" y="44624"/>
            <a:ext cx="4513445" cy="67458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661" y="6341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Уџбеник страна 105.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7380312" y="260648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21. 4. 2020.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870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7470" r="16691" b="53236"/>
          <a:stretch/>
        </p:blipFill>
        <p:spPr>
          <a:xfrm rot="10800000">
            <a:off x="32101" y="0"/>
            <a:ext cx="9004395" cy="6453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1556792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2</a:t>
            </a:r>
            <a:r>
              <a:rPr lang="sr-Cyrl-RS" sz="2400" b="1" dirty="0" smtClean="0"/>
              <a:t>0 + 40 + 20 = 80 </a:t>
            </a:r>
            <a:endParaRPr lang="sr-Latn-R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80541" y="1977281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/>
              <a:t>30 + 20 + 40 = 90 </a:t>
            </a:r>
            <a:endParaRPr lang="sr-Latn-R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80541" y="2350911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/>
              <a:t>10 + 50 + 10 = 70 </a:t>
            </a:r>
            <a:endParaRPr lang="sr-Latn-R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22703" y="275146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/>
              <a:t>30 + 10 + 10 = 50 </a:t>
            </a:r>
            <a:endParaRPr lang="sr-Latn-R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3933056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8</a:t>
            </a:r>
            <a:r>
              <a:rPr lang="sr-Cyrl-RS" sz="2400" b="1" dirty="0" smtClean="0"/>
              <a:t>0 – 70 = 10</a:t>
            </a:r>
            <a:endParaRPr lang="sr-Latn-R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4581128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9</a:t>
            </a:r>
            <a:r>
              <a:rPr lang="sr-Cyrl-RS" sz="2400" b="1" dirty="0" smtClean="0"/>
              <a:t>0 – 50 = 40</a:t>
            </a:r>
            <a:endParaRPr lang="sr-Latn-R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5301208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9</a:t>
            </a:r>
            <a:r>
              <a:rPr lang="sr-Cyrl-RS" sz="2400" b="1" dirty="0" smtClean="0"/>
              <a:t>0 – </a:t>
            </a:r>
            <a:r>
              <a:rPr lang="sr-Cyrl-RS" sz="2400" b="1" dirty="0"/>
              <a:t>7</a:t>
            </a:r>
            <a:r>
              <a:rPr lang="sr-Cyrl-RS" sz="2400" b="1" dirty="0" smtClean="0"/>
              <a:t>0 = 20</a:t>
            </a:r>
            <a:endParaRPr lang="sr-Latn-R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0703" y="594928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/>
              <a:t>80 – 50 = </a:t>
            </a:r>
            <a:r>
              <a:rPr lang="sr-Cyrl-RS" sz="2400" b="1" dirty="0"/>
              <a:t>3</a:t>
            </a:r>
            <a:r>
              <a:rPr lang="sr-Cyrl-RS" sz="2400" b="1" dirty="0" smtClean="0"/>
              <a:t>0</a:t>
            </a:r>
            <a:endParaRPr lang="sr-Latn-RS" sz="2400" b="1" dirty="0"/>
          </a:p>
        </p:txBody>
      </p:sp>
    </p:spTree>
    <p:extLst>
      <p:ext uri="{BB962C8B-B14F-4D97-AF65-F5344CB8AC3E}">
        <p14:creationId xmlns:p14="http://schemas.microsoft.com/office/powerpoint/2010/main" val="1867760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069072"/>
              </p:ext>
            </p:extLst>
          </p:nvPr>
        </p:nvGraphicFramePr>
        <p:xfrm>
          <a:off x="0" y="0"/>
          <a:ext cx="9144000" cy="687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Slide" r:id="rId3" imgW="4571967" imgH="3429060" progId="PowerPoint.Slide.8">
                  <p:embed/>
                </p:oleObj>
              </mc:Choice>
              <mc:Fallback>
                <p:oleObj name="Slide" r:id="rId3" imgW="4571967" imgH="3429060" progId="PowerPoint.Slid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7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817216" y="814083"/>
            <a:ext cx="864096" cy="17278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5" name="Straight Connector 4"/>
          <p:cNvCxnSpPr>
            <a:stCxn id="3" idx="0"/>
            <a:endCxn id="3" idx="2"/>
          </p:cNvCxnSpPr>
          <p:nvPr/>
        </p:nvCxnSpPr>
        <p:spPr>
          <a:xfrm>
            <a:off x="1249264" y="814083"/>
            <a:ext cx="0" cy="172781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7216" y="1268760"/>
            <a:ext cx="86409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0023" y="1676748"/>
            <a:ext cx="86409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7216" y="2132856"/>
            <a:ext cx="86409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8882" y="800852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Д   </a:t>
            </a:r>
            <a:r>
              <a:rPr lang="sr-Cyrl-RS" sz="3200" b="1" dirty="0" smtClean="0">
                <a:solidFill>
                  <a:srgbClr val="00B0F0"/>
                </a:solidFill>
              </a:rPr>
              <a:t>Ј</a:t>
            </a:r>
            <a:endParaRPr lang="sr-Latn-RS" sz="3200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290" y="1245639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5  0</a:t>
            </a:r>
            <a:endParaRPr lang="sr-Latn-R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855566" y="1700808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2  0</a:t>
            </a:r>
            <a:endParaRPr lang="sr-Latn-RS" sz="3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95536" y="2132856"/>
            <a:ext cx="128577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2695" y="17008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+</a:t>
            </a:r>
            <a:endParaRPr lang="sr-Latn-R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249905" y="20721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0</a:t>
            </a:r>
            <a:endParaRPr lang="sr-Latn-R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846503" y="207212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7</a:t>
            </a:r>
            <a:endParaRPr lang="sr-Latn-R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956938" y="71458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40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6936" y="9454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10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771800" y="1269108"/>
            <a:ext cx="61718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2737341" y="939341"/>
            <a:ext cx="343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+</a:t>
            </a:r>
            <a:endParaRPr lang="sr-Latn-R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83968" y="714580"/>
            <a:ext cx="5116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>
                <a:latin typeface="Arial" pitchFamily="34" charset="0"/>
                <a:cs typeface="Arial" pitchFamily="34" charset="0"/>
              </a:rPr>
              <a:t>6</a:t>
            </a:r>
            <a:r>
              <a:rPr lang="sr-Cyrl-RS" sz="2300" dirty="0" smtClean="0">
                <a:latin typeface="Arial" pitchFamily="34" charset="0"/>
                <a:cs typeface="Arial" pitchFamily="34" charset="0"/>
              </a:rPr>
              <a:t>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7938" y="92462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20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067944" y="1269140"/>
            <a:ext cx="61718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flipH="1">
            <a:off x="4033486" y="955401"/>
            <a:ext cx="343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+</a:t>
            </a:r>
            <a:endParaRPr lang="sr-Latn-R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508104" y="734118"/>
            <a:ext cx="5116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30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8104" y="924624"/>
            <a:ext cx="5116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>
                <a:latin typeface="Arial" pitchFamily="34" charset="0"/>
                <a:cs typeface="Arial" pitchFamily="34" charset="0"/>
              </a:rPr>
              <a:t>6</a:t>
            </a:r>
            <a:r>
              <a:rPr lang="sr-Cyrl-RS" sz="2300" dirty="0" smtClean="0">
                <a:latin typeface="Arial" pitchFamily="34" charset="0"/>
                <a:cs typeface="Arial" pitchFamily="34" charset="0"/>
              </a:rPr>
              <a:t>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345785" y="1269140"/>
            <a:ext cx="61718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5311327" y="924624"/>
            <a:ext cx="343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+</a:t>
            </a:r>
            <a:endParaRPr lang="sr-Latn-RS" sz="2000" b="1" dirty="0"/>
          </a:p>
        </p:txBody>
      </p:sp>
      <p:sp>
        <p:nvSpPr>
          <p:cNvPr id="41" name="Rectangle 40"/>
          <p:cNvSpPr/>
          <p:nvPr/>
        </p:nvSpPr>
        <p:spPr>
          <a:xfrm>
            <a:off x="834290" y="3429000"/>
            <a:ext cx="864096" cy="17278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42" name="Straight Connector 41"/>
          <p:cNvCxnSpPr/>
          <p:nvPr/>
        </p:nvCxnSpPr>
        <p:spPr>
          <a:xfrm>
            <a:off x="834290" y="3861048"/>
            <a:ext cx="86409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60123" y="4293253"/>
            <a:ext cx="86409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60123" y="4725144"/>
            <a:ext cx="86409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1" idx="0"/>
            <a:endCxn id="41" idx="2"/>
          </p:cNvCxnSpPr>
          <p:nvPr/>
        </p:nvCxnSpPr>
        <p:spPr>
          <a:xfrm>
            <a:off x="1266338" y="3429000"/>
            <a:ext cx="0" cy="172781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22825" y="3418751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Д   </a:t>
            </a:r>
            <a:r>
              <a:rPr lang="sr-Cyrl-RS" sz="3200" b="1" dirty="0" smtClean="0">
                <a:solidFill>
                  <a:srgbClr val="00B0F0"/>
                </a:solidFill>
              </a:rPr>
              <a:t>Ј</a:t>
            </a:r>
            <a:endParaRPr lang="sr-Latn-RS" sz="3200" b="1" dirty="0">
              <a:solidFill>
                <a:srgbClr val="00B0F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8373" y="3789040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7  0</a:t>
            </a:r>
            <a:endParaRPr lang="sr-Latn-R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866866" y="4271853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3  0</a:t>
            </a:r>
            <a:endParaRPr lang="sr-Latn-RS" sz="32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414455" y="4725144"/>
            <a:ext cx="128966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39553" y="4259170"/>
            <a:ext cx="45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–</a:t>
            </a:r>
            <a:r>
              <a:rPr lang="sr-Cyrl-RS" sz="3200" dirty="0" smtClean="0"/>
              <a:t> </a:t>
            </a:r>
            <a:endParaRPr lang="sr-Latn-RS" sz="3200" dirty="0"/>
          </a:p>
        </p:txBody>
      </p:sp>
      <p:sp>
        <p:nvSpPr>
          <p:cNvPr id="55" name="TextBox 54"/>
          <p:cNvSpPr txBox="1"/>
          <p:nvPr/>
        </p:nvSpPr>
        <p:spPr>
          <a:xfrm>
            <a:off x="1257594" y="465313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0</a:t>
            </a:r>
            <a:endParaRPr lang="sr-Latn-RS" sz="3200" dirty="0"/>
          </a:p>
        </p:txBody>
      </p:sp>
      <p:sp>
        <p:nvSpPr>
          <p:cNvPr id="56" name="TextBox 55"/>
          <p:cNvSpPr txBox="1"/>
          <p:nvPr/>
        </p:nvSpPr>
        <p:spPr>
          <a:xfrm>
            <a:off x="867994" y="465313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4</a:t>
            </a:r>
            <a:endParaRPr lang="sr-Latn-RS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2956938" y="330098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80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56935" y="354715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50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771800" y="3869392"/>
            <a:ext cx="61718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flipH="1">
            <a:off x="2737342" y="3531812"/>
            <a:ext cx="343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–  </a:t>
            </a:r>
            <a:endParaRPr lang="sr-Latn-R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267937" y="332737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90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67936" y="352879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30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067944" y="3869392"/>
            <a:ext cx="61718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flipH="1">
            <a:off x="4032628" y="3547153"/>
            <a:ext cx="343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–  </a:t>
            </a:r>
            <a:endParaRPr lang="sr-Latn-R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518390" y="332737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70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518390" y="3516375"/>
            <a:ext cx="5116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20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345785" y="3869392"/>
            <a:ext cx="61718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flipH="1">
            <a:off x="5311326" y="3539686"/>
            <a:ext cx="343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–  </a:t>
            </a:r>
            <a:endParaRPr lang="sr-Latn-RS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67611" y="5913358"/>
            <a:ext cx="7148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Препиши  прецизно  у свеску и израчунај. Користи квадратиће у свесци.</a:t>
            </a:r>
            <a:r>
              <a:rPr lang="sr-Cyrl-R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4078" y="5724794"/>
            <a:ext cx="8831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 једном квадратићу пиши једну цуфру или знак. Труди се да пишеш као што је приказано.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300192" y="129411"/>
            <a:ext cx="140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/>
              <a:t>21. 4. 2020.</a:t>
            </a:r>
            <a:endParaRPr lang="sr-Latn-R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86962" y="32048"/>
            <a:ext cx="226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/>
              <a:t>Школски  рад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18596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  <p:bldP spid="21" grpId="0"/>
      <p:bldP spid="22" grpId="0"/>
      <p:bldP spid="23" grpId="0"/>
      <p:bldP spid="24" grpId="0"/>
      <p:bldP spid="25" grpId="0"/>
      <p:bldP spid="29" grpId="0"/>
      <p:bldP spid="30" grpId="0"/>
      <p:bldP spid="31" grpId="0"/>
      <p:bldP spid="33" grpId="0"/>
      <p:bldP spid="35" grpId="0"/>
      <p:bldP spid="36" grpId="0"/>
      <p:bldP spid="38" grpId="0"/>
      <p:bldP spid="41" grpId="0" animBg="1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4" grpId="0"/>
      <p:bldP spid="65" grpId="0"/>
      <p:bldP spid="66" grpId="0"/>
      <p:bldP spid="68" grpId="0"/>
      <p:bldP spid="53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92551"/>
              </p:ext>
            </p:extLst>
          </p:nvPr>
        </p:nvGraphicFramePr>
        <p:xfrm>
          <a:off x="0" y="0"/>
          <a:ext cx="9144000" cy="687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Slide" r:id="rId3" imgW="4571967" imgH="3429060" progId="PowerPoint.Slide.8">
                  <p:embed/>
                </p:oleObj>
              </mc:Choice>
              <mc:Fallback>
                <p:oleObj name="Slide" r:id="rId3" imgW="4571967" imgH="342906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7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817216" y="814083"/>
            <a:ext cx="864096" cy="17278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5" name="Straight Connector 4"/>
          <p:cNvCxnSpPr>
            <a:stCxn id="3" idx="0"/>
            <a:endCxn id="3" idx="2"/>
          </p:cNvCxnSpPr>
          <p:nvPr/>
        </p:nvCxnSpPr>
        <p:spPr>
          <a:xfrm>
            <a:off x="1249264" y="814083"/>
            <a:ext cx="0" cy="172781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7216" y="1268760"/>
            <a:ext cx="86409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0023" y="1676748"/>
            <a:ext cx="86409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7216" y="2132856"/>
            <a:ext cx="86409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8882" y="800852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Д   </a:t>
            </a:r>
            <a:r>
              <a:rPr lang="sr-Cyrl-RS" sz="3200" b="1" dirty="0" smtClean="0">
                <a:solidFill>
                  <a:srgbClr val="00B0F0"/>
                </a:solidFill>
              </a:rPr>
              <a:t>Ј</a:t>
            </a:r>
            <a:endParaRPr lang="sr-Latn-RS" sz="3200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290" y="1245639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5  0</a:t>
            </a:r>
            <a:endParaRPr lang="sr-Latn-R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855566" y="1700808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2  0</a:t>
            </a:r>
            <a:endParaRPr lang="sr-Latn-RS" sz="3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95536" y="2132856"/>
            <a:ext cx="128577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2695" y="17008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+</a:t>
            </a:r>
            <a:endParaRPr lang="sr-Latn-R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249905" y="20721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0</a:t>
            </a:r>
            <a:endParaRPr lang="sr-Latn-R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846503" y="207212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7</a:t>
            </a:r>
            <a:endParaRPr lang="sr-Latn-R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956938" y="71458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40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6936" y="9454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10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771800" y="1269108"/>
            <a:ext cx="61718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2737341" y="939341"/>
            <a:ext cx="343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+</a:t>
            </a:r>
            <a:endParaRPr lang="sr-Latn-R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83968" y="714580"/>
            <a:ext cx="5116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>
                <a:latin typeface="Arial" pitchFamily="34" charset="0"/>
                <a:cs typeface="Arial" pitchFamily="34" charset="0"/>
              </a:rPr>
              <a:t>6</a:t>
            </a:r>
            <a:r>
              <a:rPr lang="sr-Cyrl-RS" sz="2300" dirty="0" smtClean="0">
                <a:latin typeface="Arial" pitchFamily="34" charset="0"/>
                <a:cs typeface="Arial" pitchFamily="34" charset="0"/>
              </a:rPr>
              <a:t>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7938" y="92462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20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067944" y="1269140"/>
            <a:ext cx="61718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flipH="1">
            <a:off x="4033486" y="955401"/>
            <a:ext cx="343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+</a:t>
            </a:r>
            <a:endParaRPr lang="sr-Latn-R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508104" y="734118"/>
            <a:ext cx="5116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30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8104" y="924624"/>
            <a:ext cx="5116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>
                <a:latin typeface="Arial" pitchFamily="34" charset="0"/>
                <a:cs typeface="Arial" pitchFamily="34" charset="0"/>
              </a:rPr>
              <a:t>6</a:t>
            </a:r>
            <a:r>
              <a:rPr lang="sr-Cyrl-RS" sz="2300" dirty="0" smtClean="0">
                <a:latin typeface="Arial" pitchFamily="34" charset="0"/>
                <a:cs typeface="Arial" pitchFamily="34" charset="0"/>
              </a:rPr>
              <a:t>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345785" y="1269140"/>
            <a:ext cx="61718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5311327" y="924624"/>
            <a:ext cx="343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+</a:t>
            </a:r>
            <a:endParaRPr lang="sr-Latn-RS" sz="2000" b="1" dirty="0"/>
          </a:p>
        </p:txBody>
      </p:sp>
      <p:sp>
        <p:nvSpPr>
          <p:cNvPr id="41" name="Rectangle 40"/>
          <p:cNvSpPr/>
          <p:nvPr/>
        </p:nvSpPr>
        <p:spPr>
          <a:xfrm>
            <a:off x="834290" y="3429000"/>
            <a:ext cx="864096" cy="17278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42" name="Straight Connector 41"/>
          <p:cNvCxnSpPr/>
          <p:nvPr/>
        </p:nvCxnSpPr>
        <p:spPr>
          <a:xfrm>
            <a:off x="834290" y="3861048"/>
            <a:ext cx="86409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60123" y="4293253"/>
            <a:ext cx="86409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60123" y="4725144"/>
            <a:ext cx="86409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1" idx="0"/>
            <a:endCxn id="41" idx="2"/>
          </p:cNvCxnSpPr>
          <p:nvPr/>
        </p:nvCxnSpPr>
        <p:spPr>
          <a:xfrm>
            <a:off x="1266338" y="3429000"/>
            <a:ext cx="0" cy="172781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22825" y="3418751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Д   </a:t>
            </a:r>
            <a:r>
              <a:rPr lang="sr-Cyrl-RS" sz="3200" b="1" dirty="0" smtClean="0">
                <a:solidFill>
                  <a:srgbClr val="00B0F0"/>
                </a:solidFill>
              </a:rPr>
              <a:t>Ј</a:t>
            </a:r>
            <a:endParaRPr lang="sr-Latn-RS" sz="3200" b="1" dirty="0">
              <a:solidFill>
                <a:srgbClr val="00B0F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8373" y="3789040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7  0</a:t>
            </a:r>
            <a:endParaRPr lang="sr-Latn-R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866866" y="4271853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3  0</a:t>
            </a:r>
            <a:endParaRPr lang="sr-Latn-RS" sz="32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414455" y="4725144"/>
            <a:ext cx="128966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39553" y="4259170"/>
            <a:ext cx="45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–</a:t>
            </a:r>
            <a:r>
              <a:rPr lang="sr-Cyrl-RS" sz="3200" dirty="0" smtClean="0"/>
              <a:t> </a:t>
            </a:r>
            <a:endParaRPr lang="sr-Latn-RS" sz="3200" dirty="0"/>
          </a:p>
        </p:txBody>
      </p:sp>
      <p:sp>
        <p:nvSpPr>
          <p:cNvPr id="55" name="TextBox 54"/>
          <p:cNvSpPr txBox="1"/>
          <p:nvPr/>
        </p:nvSpPr>
        <p:spPr>
          <a:xfrm>
            <a:off x="1257594" y="465313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0</a:t>
            </a:r>
            <a:endParaRPr lang="sr-Latn-RS" sz="3200" dirty="0"/>
          </a:p>
        </p:txBody>
      </p:sp>
      <p:sp>
        <p:nvSpPr>
          <p:cNvPr id="56" name="TextBox 55"/>
          <p:cNvSpPr txBox="1"/>
          <p:nvPr/>
        </p:nvSpPr>
        <p:spPr>
          <a:xfrm>
            <a:off x="867994" y="465313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4</a:t>
            </a:r>
            <a:endParaRPr lang="sr-Latn-RS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2956938" y="330098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80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56935" y="354715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50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771800" y="3869392"/>
            <a:ext cx="61718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flipH="1">
            <a:off x="2737342" y="3531812"/>
            <a:ext cx="343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–  </a:t>
            </a:r>
            <a:endParaRPr lang="sr-Latn-R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267937" y="332737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90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67936" y="352879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30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067944" y="3869392"/>
            <a:ext cx="61718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flipH="1">
            <a:off x="4032628" y="3547153"/>
            <a:ext cx="343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–  </a:t>
            </a:r>
            <a:endParaRPr lang="sr-Latn-R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518390" y="332737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70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518390" y="3516375"/>
            <a:ext cx="5116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20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345785" y="3869392"/>
            <a:ext cx="61718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flipH="1">
            <a:off x="5311326" y="3539686"/>
            <a:ext cx="343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–  </a:t>
            </a:r>
            <a:endParaRPr lang="sr-Latn-RS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136471" y="1176245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956934" y="1183939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300" dirty="0" smtClean="0">
                <a:latin typeface="Arial" pitchFamily="34" charset="0"/>
                <a:cs typeface="Arial" pitchFamily="34" charset="0"/>
              </a:rPr>
              <a:t>5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47475" y="1180394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237549" y="1180394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300" dirty="0" smtClean="0">
                <a:latin typeface="Arial" pitchFamily="34" charset="0"/>
                <a:cs typeface="Arial" pitchFamily="34" charset="0"/>
              </a:rPr>
              <a:t>8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75384" y="1162489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01298" y="1147762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300" dirty="0" smtClean="0">
                <a:latin typeface="Arial" pitchFamily="34" charset="0"/>
                <a:cs typeface="Arial" pitchFamily="34" charset="0"/>
              </a:rPr>
              <a:t>9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36475" y="3770593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956934" y="3759624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300" dirty="0" smtClean="0">
                <a:latin typeface="Arial" pitchFamily="34" charset="0"/>
                <a:cs typeface="Arial" pitchFamily="34" charset="0"/>
              </a:rPr>
              <a:t>3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433187" y="3751151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50243" y="3759624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300" dirty="0" smtClean="0">
                <a:latin typeface="Arial" pitchFamily="34" charset="0"/>
                <a:cs typeface="Arial" pitchFamily="34" charset="0"/>
              </a:rPr>
              <a:t>6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681897" y="3755667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300" dirty="0" smtClean="0">
                <a:latin typeface="Arial" pitchFamily="34" charset="0"/>
                <a:cs typeface="Arial" pitchFamily="34" charset="0"/>
              </a:rPr>
              <a:t>0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01298" y="3770593"/>
            <a:ext cx="3481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300" dirty="0" smtClean="0">
                <a:latin typeface="Arial" pitchFamily="34" charset="0"/>
                <a:cs typeface="Arial" pitchFamily="34" charset="0"/>
              </a:rPr>
              <a:t>5</a:t>
            </a:r>
            <a:endParaRPr lang="sr-Latn-R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86962" y="32048"/>
            <a:ext cx="226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/>
              <a:t>Школски  рад</a:t>
            </a:r>
            <a:endParaRPr lang="sr-Latn-R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6300192" y="129411"/>
            <a:ext cx="140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/>
              <a:t>21. 4. 2020.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5379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780928"/>
            <a:ext cx="6815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Провери, ако је потребно исправи грешке</a:t>
            </a:r>
            <a:r>
              <a:rPr lang="sr-Cyrl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9628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6" t="2339" r="1739" b="42422"/>
          <a:stretch/>
        </p:blipFill>
        <p:spPr>
          <a:xfrm>
            <a:off x="395536" y="7164"/>
            <a:ext cx="7632848" cy="672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5507" y="31843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latin typeface="Arial" pitchFamily="34" charset="0"/>
                <a:cs typeface="Arial" pitchFamily="34" charset="0"/>
              </a:rPr>
              <a:t>7</a:t>
            </a:r>
            <a:endParaRPr lang="sr-Latn-R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3973" y="3501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latin typeface="Arial" pitchFamily="34" charset="0"/>
                <a:cs typeface="Arial" pitchFamily="34" charset="0"/>
              </a:rPr>
              <a:t>7</a:t>
            </a:r>
            <a:endParaRPr lang="sr-Latn-R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387064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latin typeface="Arial" pitchFamily="34" charset="0"/>
                <a:cs typeface="Arial" pitchFamily="34" charset="0"/>
              </a:rPr>
              <a:t>70</a:t>
            </a:r>
            <a:endParaRPr lang="sr-Latn-R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31858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latin typeface="Arial" pitchFamily="34" charset="0"/>
                <a:cs typeface="Arial" pitchFamily="34" charset="0"/>
              </a:rPr>
              <a:t>10</a:t>
            </a:r>
            <a:endParaRPr lang="sr-Latn-R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4781" y="352291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latin typeface="Arial" pitchFamily="34" charset="0"/>
                <a:cs typeface="Arial" pitchFamily="34" charset="0"/>
              </a:rPr>
              <a:t>10</a:t>
            </a:r>
            <a:endParaRPr lang="sr-Latn-R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1828" y="387064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latin typeface="Arial" pitchFamily="34" charset="0"/>
                <a:cs typeface="Arial" pitchFamily="34" charset="0"/>
              </a:rPr>
              <a:t>100</a:t>
            </a:r>
            <a:endParaRPr lang="sr-Latn-R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7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6" t="59193" r="4107" b="7403"/>
          <a:stretch/>
        </p:blipFill>
        <p:spPr>
          <a:xfrm>
            <a:off x="24521" y="558800"/>
            <a:ext cx="9064049" cy="510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8182" y="9807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latin typeface="Arial" pitchFamily="34" charset="0"/>
                <a:cs typeface="Arial" pitchFamily="34" charset="0"/>
              </a:rPr>
              <a:t>2</a:t>
            </a:r>
            <a:endParaRPr lang="sr-Latn-R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3928" y="14127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latin typeface="Arial" pitchFamily="34" charset="0"/>
                <a:cs typeface="Arial" pitchFamily="34" charset="0"/>
              </a:rPr>
              <a:t>2</a:t>
            </a:r>
            <a:endParaRPr lang="sr-Latn-R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9808" y="180863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>
                <a:latin typeface="Arial" pitchFamily="34" charset="0"/>
                <a:cs typeface="Arial" pitchFamily="34" charset="0"/>
              </a:rPr>
              <a:t>2</a:t>
            </a:r>
            <a:r>
              <a:rPr lang="sr-Cyrl-RS" b="1" dirty="0" smtClean="0">
                <a:latin typeface="Arial" pitchFamily="34" charset="0"/>
                <a:cs typeface="Arial" pitchFamily="34" charset="0"/>
              </a:rPr>
              <a:t>0</a:t>
            </a:r>
            <a:endParaRPr lang="sr-Latn-R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9807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>
                <a:latin typeface="Arial" pitchFamily="34" charset="0"/>
                <a:cs typeface="Arial" pitchFamily="34" charset="0"/>
              </a:rPr>
              <a:t>7</a:t>
            </a:r>
            <a:endParaRPr lang="sr-Latn-R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3355" y="14127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latin typeface="Arial" pitchFamily="34" charset="0"/>
                <a:cs typeface="Arial" pitchFamily="34" charset="0"/>
              </a:rPr>
              <a:t>7</a:t>
            </a:r>
            <a:endParaRPr lang="sr-Latn-R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1583" y="18481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>
                <a:latin typeface="Arial" pitchFamily="34" charset="0"/>
                <a:cs typeface="Arial" pitchFamily="34" charset="0"/>
              </a:rPr>
              <a:t>7</a:t>
            </a:r>
            <a:r>
              <a:rPr lang="sr-Cyrl-RS" b="1" dirty="0" smtClean="0">
                <a:latin typeface="Arial" pitchFamily="34" charset="0"/>
                <a:cs typeface="Arial" pitchFamily="34" charset="0"/>
              </a:rPr>
              <a:t>0</a:t>
            </a:r>
            <a:endParaRPr lang="sr-Latn-R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303295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90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3655" y="350100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60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8911" y="396064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20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1361" y="443926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>
                <a:latin typeface="Arial" pitchFamily="34" charset="0"/>
                <a:cs typeface="Arial" pitchFamily="34" charset="0"/>
              </a:rPr>
              <a:t>4</a:t>
            </a:r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0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8505" y="3269734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40 + 30 = 70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9997" y="3669844"/>
            <a:ext cx="2981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Коста има 70 кликера.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9338" y="4791635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>
                <a:latin typeface="Arial" pitchFamily="34" charset="0"/>
                <a:cs typeface="Arial" pitchFamily="34" charset="0"/>
              </a:rPr>
              <a:t>7</a:t>
            </a:r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0 – 20 = 50 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2397" y="5250656"/>
            <a:ext cx="3287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Кости остаје 50 кликера.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36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" t="4762" r="10964" b="7936"/>
          <a:stretch/>
        </p:blipFill>
        <p:spPr>
          <a:xfrm>
            <a:off x="2267744" y="25333"/>
            <a:ext cx="4536504" cy="6842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8344" y="18864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21</a:t>
            </a:r>
            <a:r>
              <a:rPr lang="sr-Latn-RS" dirty="0" smtClean="0"/>
              <a:t>. 4. 2020.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18660" y="63414"/>
            <a:ext cx="18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Радна свеска 42.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4225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780928"/>
            <a:ext cx="6815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Провери, ако је потребно исправи грешке</a:t>
            </a:r>
            <a:r>
              <a:rPr lang="sr-Cyrl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135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4762" r="12942" b="57781"/>
          <a:stretch/>
        </p:blipFill>
        <p:spPr>
          <a:xfrm>
            <a:off x="80036" y="188640"/>
            <a:ext cx="9000714" cy="6048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2204864"/>
            <a:ext cx="7857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 30</a:t>
            </a:r>
          </a:p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 60</a:t>
            </a:r>
          </a:p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 70</a:t>
            </a:r>
          </a:p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sr-Latn-R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6015" y="2178790"/>
            <a:ext cx="6848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 70</a:t>
            </a:r>
          </a:p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 10</a:t>
            </a:r>
          </a:p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 60</a:t>
            </a:r>
          </a:p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 20</a:t>
            </a:r>
            <a:endParaRPr lang="sr-Latn-R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2210905"/>
            <a:ext cx="7857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100</a:t>
            </a:r>
          </a:p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  10</a:t>
            </a:r>
          </a:p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100</a:t>
            </a:r>
          </a:p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  60</a:t>
            </a:r>
            <a:endParaRPr lang="sr-Latn-R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9921" y="5085184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 50 + 40 = 90 </a:t>
            </a:r>
            <a:endParaRPr lang="sr-Latn-R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5517232"/>
            <a:ext cx="6395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 Деце је укупно на излету  било 90.</a:t>
            </a:r>
            <a:endParaRPr lang="sr-Latn-R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" t="41941" r="10964" b="11389"/>
          <a:stretch/>
        </p:blipFill>
        <p:spPr>
          <a:xfrm>
            <a:off x="33897" y="44624"/>
            <a:ext cx="8395251" cy="6768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3287" y="184482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40+20</a:t>
            </a:r>
            <a:endParaRPr lang="sr-Latn-R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79111" y="218189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30+30</a:t>
            </a:r>
            <a:endParaRPr lang="sr-Latn-R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83287" y="256527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20+40</a:t>
            </a:r>
            <a:endParaRPr lang="sr-Latn-R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45860" y="2940349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10+50</a:t>
            </a:r>
            <a:endParaRPr lang="sr-Latn-R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119675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70+10</a:t>
            </a:r>
            <a:endParaRPr lang="sr-Latn-R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03433" y="1508141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60+20</a:t>
            </a:r>
            <a:endParaRPr lang="sr-Latn-R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03433" y="1809569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50+30</a:t>
            </a:r>
            <a:endParaRPr lang="sr-Latn-R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03433" y="213285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40+40</a:t>
            </a:r>
            <a:endParaRPr lang="sr-Latn-R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32808" y="243642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30+50</a:t>
            </a:r>
            <a:endParaRPr lang="sr-Latn-R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32808" y="274994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20+60</a:t>
            </a:r>
            <a:endParaRPr lang="sr-Latn-R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32808" y="3057417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10+70</a:t>
            </a:r>
            <a:endParaRPr lang="sr-Latn-R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450912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40 + (40 – 10) = 40 + 30 = 70</a:t>
            </a:r>
            <a:endParaRPr lang="sr-Latn-RS" b="1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1690721" y="4841831"/>
            <a:ext cx="464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Током  викенда  продато  је  70  пастрмки.</a:t>
            </a:r>
            <a:endParaRPr lang="sr-Latn-R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67933" y="6093296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90 – 20 – 40 = 70 – 40 = 30</a:t>
            </a:r>
            <a:endParaRPr lang="sr-Latn-RS" b="1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1820234" y="6444044"/>
            <a:ext cx="464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Сомова  има  30. 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48309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t="65566" r="16397" b="13721"/>
          <a:stretch/>
        </p:blipFill>
        <p:spPr>
          <a:xfrm rot="10800000">
            <a:off x="89879" y="22514"/>
            <a:ext cx="8899872" cy="3264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t="47721" r="17416" b="34987"/>
          <a:stretch/>
        </p:blipFill>
        <p:spPr>
          <a:xfrm rot="10800000">
            <a:off x="206477" y="3374568"/>
            <a:ext cx="6920337" cy="2725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6136" y="1196752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/>
              <a:t>70 – 50 = 20</a:t>
            </a:r>
            <a:endParaRPr lang="sr-Latn-R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1579984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5</a:t>
            </a:r>
            <a:r>
              <a:rPr lang="sr-Cyrl-RS" sz="2400" b="1" dirty="0" smtClean="0"/>
              <a:t>0 – 30 = 20</a:t>
            </a:r>
            <a:endParaRPr lang="sr-Latn-R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198884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/>
              <a:t>80 – 60 = 20</a:t>
            </a:r>
            <a:endParaRPr lang="sr-Latn-R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96135" y="234888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/>
              <a:t>40 – 10 = 30</a:t>
            </a:r>
            <a:endParaRPr lang="sr-Latn-R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47946" y="2745607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/>
              <a:t>3</a:t>
            </a:r>
            <a:r>
              <a:rPr lang="sr-Cyrl-RS" sz="2400" b="1" dirty="0" smtClean="0"/>
              <a:t>0 – 30 =  0</a:t>
            </a:r>
            <a:endParaRPr lang="sr-Latn-R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5326" y="3645022"/>
            <a:ext cx="594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/>
              <a:t>У  четвртак  је  остало  највише  непродатих  кифли.</a:t>
            </a:r>
            <a:endParaRPr lang="sr-Latn-R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7740" y="4797152"/>
            <a:ext cx="8241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 smtClean="0"/>
              <a:t>60+10+30= 100    </a:t>
            </a:r>
            <a:r>
              <a:rPr lang="sr-Cyrl-RS" sz="2000" b="1" dirty="0" smtClean="0"/>
              <a:t>У среду, четвртак и петак је укупно продато </a:t>
            </a:r>
            <a:r>
              <a:rPr lang="sr-Latn-RS" sz="2000" b="1" dirty="0" smtClean="0"/>
              <a:t>10</a:t>
            </a:r>
            <a:r>
              <a:rPr lang="sr-Cyrl-RS" sz="2000" b="1" dirty="0" smtClean="0"/>
              <a:t>0  кифли.</a:t>
            </a:r>
            <a:endParaRPr lang="sr-Latn-RS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t="54719" r="76531" b="36703"/>
          <a:stretch/>
        </p:blipFill>
        <p:spPr>
          <a:xfrm rot="10800000">
            <a:off x="7772342" y="3696776"/>
            <a:ext cx="1393723" cy="13521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40042" y="4221088"/>
            <a:ext cx="457200" cy="33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TextBox 14"/>
          <p:cNvSpPr txBox="1"/>
          <p:nvPr/>
        </p:nvSpPr>
        <p:spPr>
          <a:xfrm>
            <a:off x="278859" y="4221088"/>
            <a:ext cx="7205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 smtClean="0"/>
              <a:t>50+30=80     </a:t>
            </a:r>
            <a:r>
              <a:rPr lang="sr-Cyrl-RS" sz="2000" b="1" dirty="0" smtClean="0"/>
              <a:t>У понедељак и уторак је укупно продато </a:t>
            </a:r>
            <a:r>
              <a:rPr lang="sr-Latn-RS" sz="2000" b="1" dirty="0" smtClean="0"/>
              <a:t>80</a:t>
            </a:r>
            <a:r>
              <a:rPr lang="sr-Cyrl-RS" sz="2000" b="1" dirty="0" smtClean="0"/>
              <a:t>  кифли.</a:t>
            </a:r>
            <a:endParaRPr lang="sr-Latn-R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4758" y="5688191"/>
            <a:ext cx="8571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 smtClean="0"/>
              <a:t>(50+30) – (60+10) = 80 – 70 = 10    </a:t>
            </a:r>
            <a:r>
              <a:rPr lang="sr-Cyrl-RS" sz="2000" b="1" dirty="0" smtClean="0"/>
              <a:t>У понедељак и уторак продато је 10 кифли</a:t>
            </a:r>
            <a:endParaRPr lang="sr-Latn-R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14998" y="5949280"/>
            <a:ext cx="3590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/>
              <a:t>више, него у среду и четвртак.</a:t>
            </a:r>
            <a:endParaRPr lang="sr-Latn-RS" sz="2000" b="1" dirty="0"/>
          </a:p>
        </p:txBody>
      </p:sp>
    </p:spTree>
    <p:extLst>
      <p:ext uri="{BB962C8B-B14F-4D97-AF65-F5344CB8AC3E}">
        <p14:creationId xmlns:p14="http://schemas.microsoft.com/office/powerpoint/2010/main" val="3320003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421</Words>
  <Application>Microsoft Office PowerPoint</Application>
  <PresentationFormat>On-screen Show (4:3)</PresentationFormat>
  <Paragraphs>151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</dc:creator>
  <cp:lastModifiedBy>katarina</cp:lastModifiedBy>
  <cp:revision>28</cp:revision>
  <dcterms:created xsi:type="dcterms:W3CDTF">2020-03-28T12:32:11Z</dcterms:created>
  <dcterms:modified xsi:type="dcterms:W3CDTF">2020-04-20T12:00:10Z</dcterms:modified>
</cp:coreProperties>
</file>